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3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slide" Target="slides/slide28.xml"/><Relationship Id="rId10" Type="http://schemas.openxmlformats.org/officeDocument/2006/relationships/slide" Target="slides/slide5.xml"/><Relationship Id="rId32" Type="http://schemas.openxmlformats.org/officeDocument/2006/relationships/slide" Target="slides/slide27.xml"/><Relationship Id="rId13" Type="http://schemas.openxmlformats.org/officeDocument/2006/relationships/slide" Target="slides/slide8.xml"/><Relationship Id="rId35" Type="http://schemas.openxmlformats.org/officeDocument/2006/relationships/slide" Target="slides/slide30.xml"/><Relationship Id="rId12" Type="http://schemas.openxmlformats.org/officeDocument/2006/relationships/slide" Target="slides/slide7.xml"/><Relationship Id="rId34" Type="http://schemas.openxmlformats.org/officeDocument/2006/relationships/slide" Target="slides/slide29.xml"/><Relationship Id="rId15" Type="http://schemas.openxmlformats.org/officeDocument/2006/relationships/slide" Target="slides/slide10.xml"/><Relationship Id="rId37" Type="http://schemas.openxmlformats.org/officeDocument/2006/relationships/slide" Target="slides/slide32.xml"/><Relationship Id="rId14" Type="http://schemas.openxmlformats.org/officeDocument/2006/relationships/slide" Target="slides/slide9.xml"/><Relationship Id="rId36" Type="http://schemas.openxmlformats.org/officeDocument/2006/relationships/slide" Target="slides/slide31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38" Type="http://schemas.openxmlformats.org/officeDocument/2006/relationships/slide" Target="slides/slide33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Google Shape;154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p1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p1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p1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4" name="Google Shape;184;p1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0" name="Google Shape;190;p1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6" name="Google Shape;196;p2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2" name="Google Shape;202;p2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8" name="Google Shape;208;p2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4" name="Google Shape;214;p2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0" name="Google Shape;220;p2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6" name="Google Shape;226;p2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2" name="Google Shape;232;p2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8" name="Google Shape;238;p2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4" name="Google Shape;244;p2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0" name="Google Shape;250;p2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6" name="Google Shape;256;p3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2" name="Google Shape;262;p3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8" name="Google Shape;268;p3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2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4" name="Google Shape;274;p3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ímdia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ím és függőleges szöveg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Függőleges cím és szöveg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ím és tartalom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zakaszfejléc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 tartalomrész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2" name="Google Shape;32;p5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3" name="Google Shape;33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Összehasonlítás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6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0" name="Google Shape;40;p6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6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2" name="Google Shape;42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sak cím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Üres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artalomrész képaláírással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Kép képaláírással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/>
          <p:nvPr>
            <p:ph type="ctrTitle"/>
          </p:nvPr>
        </p:nvSpPr>
        <p:spPr>
          <a:xfrm>
            <a:off x="685800" y="764705"/>
            <a:ext cx="7772400" cy="136815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b="1" lang="hu-HU"/>
              <a:t>GYERMEKRAJZOK ÜZENETE</a:t>
            </a:r>
            <a:br>
              <a:rPr lang="hu-HU"/>
            </a:br>
            <a:endParaRPr/>
          </a:p>
        </p:txBody>
      </p:sp>
      <p:sp>
        <p:nvSpPr>
          <p:cNvPr id="85" name="Google Shape;85;p13"/>
          <p:cNvSpPr txBox="1"/>
          <p:nvPr>
            <p:ph idx="1" type="subTitle"/>
          </p:nvPr>
        </p:nvSpPr>
        <p:spPr>
          <a:xfrm>
            <a:off x="0" y="1844824"/>
            <a:ext cx="9144000" cy="50131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b="1" lang="hu-HU">
                <a:solidFill>
                  <a:schemeClr val="dk1"/>
                </a:solidFill>
              </a:rPr>
              <a:t>Gyermekrajzok elemzése </a:t>
            </a:r>
            <a:endParaRPr/>
          </a:p>
          <a:p>
            <a:pPr indent="0" lvl="0" marL="0" rt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</a:pPr>
            <a:r>
              <a:t/>
            </a:r>
            <a:endParaRPr b="1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b="1" lang="hu-HU">
                <a:solidFill>
                  <a:schemeClr val="dk1"/>
                </a:solidFill>
              </a:rPr>
              <a:t>Tihanyiné Vályi Zsuzsanna:</a:t>
            </a:r>
            <a:endParaRPr/>
          </a:p>
          <a:p>
            <a:pPr indent="0" lvl="0" marL="0" rt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b="1" lang="hu-HU">
                <a:solidFill>
                  <a:schemeClr val="dk1"/>
                </a:solidFill>
              </a:rPr>
              <a:t>Amiről a gyermekrajzok beszélnek </a:t>
            </a:r>
            <a:endParaRPr/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b="1" lang="hu-HU">
                <a:solidFill>
                  <a:schemeClr val="dk1"/>
                </a:solidFill>
              </a:rPr>
              <a:t>                          (JATEPress, Szeged,2013)</a:t>
            </a:r>
            <a:endParaRPr/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b="1" lang="hu-HU">
                <a:solidFill>
                  <a:schemeClr val="dk1"/>
                </a:solidFill>
              </a:rPr>
              <a:t>                         c. könyv  alapján </a:t>
            </a:r>
            <a:endParaRPr/>
          </a:p>
          <a:p>
            <a:pPr indent="0" lvl="0" marL="0" rt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b="1" lang="hu-HU">
                <a:solidFill>
                  <a:schemeClr val="dk1"/>
                </a:solidFill>
              </a:rPr>
              <a:t>összeállította: Pázmány Karolina Ágnes</a:t>
            </a:r>
            <a:endParaRPr/>
          </a:p>
          <a:p>
            <a:pPr indent="0" lvl="0" marL="0" rt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b="1" lang="hu-HU">
                <a:solidFill>
                  <a:schemeClr val="dk1"/>
                </a:solidFill>
              </a:rPr>
              <a:t>AVKF                          </a:t>
            </a:r>
            <a:endParaRPr/>
          </a:p>
          <a:p>
            <a:pPr indent="0" lvl="0" marL="0" rt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</a:pPr>
            <a:r>
              <a:t/>
            </a:r>
            <a:endParaRPr b="1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2"/>
          <p:cNvSpPr txBox="1"/>
          <p:nvPr>
            <p:ph type="title"/>
          </p:nvPr>
        </p:nvSpPr>
        <p:spPr>
          <a:xfrm>
            <a:off x="457200" y="274638"/>
            <a:ext cx="8229600" cy="9941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b="1" lang="hu-HU"/>
              <a:t>b)Formai elemzés</a:t>
            </a:r>
            <a:br>
              <a:rPr lang="hu-HU"/>
            </a:br>
            <a:endParaRPr/>
          </a:p>
        </p:txBody>
      </p:sp>
      <p:sp>
        <p:nvSpPr>
          <p:cNvPr id="139" name="Google Shape;139;p22"/>
          <p:cNvSpPr txBox="1"/>
          <p:nvPr>
            <p:ph idx="1" type="body"/>
          </p:nvPr>
        </p:nvSpPr>
        <p:spPr>
          <a:xfrm>
            <a:off x="251520" y="1052736"/>
            <a:ext cx="8640960" cy="547260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b="1" lang="hu-HU"/>
              <a:t>Kompozíció:  </a:t>
            </a:r>
            <a:r>
              <a:rPr lang="hu-HU"/>
              <a:t>szimmetrikus   vagy nem , </a:t>
            </a:r>
            <a:endParaRPr/>
          </a:p>
          <a:p>
            <a:pPr indent="0" lvl="0" marL="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hu-HU"/>
              <a:t>                             kiemelés van-e, 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hu-HU"/>
              <a:t>ha igen milyen módon(mérettel, színnel, elhelyezéssel, ellentéttel(pl.:méret, szín)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b="1" lang="hu-HU"/>
              <a:t>Kompozíció:</a:t>
            </a:r>
            <a:r>
              <a:rPr lang="hu-HU"/>
              <a:t> az ábrák elhelyezkedése a felületen a lelki életre utalnak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hu-HU"/>
              <a:t>alapvonalra zsúfolt apró figurák szorongásra utalnak,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hu-HU"/>
              <a:t> kép terében lebegő alakok bizonytalanság, szorongás, nyugtalanság, gyökértelenség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hu-HU"/>
              <a:t>felület „tele rajzolása”, teljes kitöltése  az ürességtől való félelem</a:t>
            </a:r>
            <a:endParaRPr/>
          </a:p>
          <a:p>
            <a:pPr indent="-15494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3"/>
          <p:cNvSpPr txBox="1"/>
          <p:nvPr>
            <p:ph type="title"/>
          </p:nvPr>
        </p:nvSpPr>
        <p:spPr>
          <a:xfrm>
            <a:off x="457200" y="274638"/>
            <a:ext cx="8229600" cy="70609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br>
              <a:rPr b="1" lang="hu-HU"/>
            </a:br>
            <a:r>
              <a:rPr b="1" lang="hu-HU"/>
              <a:t>b)Formai elemzés</a:t>
            </a:r>
            <a:br>
              <a:rPr lang="hu-HU"/>
            </a:br>
            <a:endParaRPr/>
          </a:p>
        </p:txBody>
      </p:sp>
      <p:sp>
        <p:nvSpPr>
          <p:cNvPr id="145" name="Google Shape;145;p23"/>
          <p:cNvSpPr txBox="1"/>
          <p:nvPr>
            <p:ph idx="1" type="body"/>
          </p:nvPr>
        </p:nvSpPr>
        <p:spPr>
          <a:xfrm>
            <a:off x="457200" y="1052736"/>
            <a:ext cx="8229600" cy="55446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10000"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b="1" lang="hu-HU"/>
              <a:t>a formák eredetisége, origanilitása  </a:t>
            </a:r>
            <a:r>
              <a:rPr lang="hu-HU"/>
              <a:t>(a formák természetes formafejlődés eredménye ,illetve     sémák)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b="1" lang="hu-HU"/>
              <a:t>a felület - megmunkálás módja</a:t>
            </a:r>
            <a:r>
              <a:rPr lang="hu-HU"/>
              <a:t>, a gyermek által választott eszköz használata , a vonalak: erőteljes, lendületes, gyors, merev,laza, halvány, erős, bizonytalan,  szálkás, szaggatott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b="1" lang="hu-HU"/>
              <a:t> A vonalak nyomatéka, erőssége a gyermek   energiakészletéről árulkodnak,</a:t>
            </a:r>
            <a:r>
              <a:rPr lang="hu-HU"/>
              <a:t> formájukból, alakjukból pedig a gyermek érzelmi  dinamikájára következtethetünk.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hu-HU"/>
              <a:t>folt, szín, tér, ritmus </a:t>
            </a:r>
            <a:endParaRPr/>
          </a:p>
          <a:p>
            <a:pPr indent="-15494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4"/>
          <p:cNvSpPr txBox="1"/>
          <p:nvPr>
            <p:ph type="title"/>
          </p:nvPr>
        </p:nvSpPr>
        <p:spPr>
          <a:xfrm>
            <a:off x="395536" y="260648"/>
            <a:ext cx="8229600" cy="63408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br>
              <a:rPr b="1" lang="hu-HU"/>
            </a:br>
            <a:r>
              <a:rPr b="1" lang="hu-HU"/>
              <a:t>b)Formai elemzés</a:t>
            </a:r>
            <a:br>
              <a:rPr lang="hu-HU"/>
            </a:br>
            <a:endParaRPr b="1"/>
          </a:p>
        </p:txBody>
      </p:sp>
      <p:sp>
        <p:nvSpPr>
          <p:cNvPr id="151" name="Google Shape;151;p24"/>
          <p:cNvSpPr txBox="1"/>
          <p:nvPr>
            <p:ph idx="1" type="body"/>
          </p:nvPr>
        </p:nvSpPr>
        <p:spPr>
          <a:xfrm>
            <a:off x="251520" y="836712"/>
            <a:ext cx="8568952" cy="58326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lang="hu-HU" sz="2800"/>
              <a:t>Lényeges az  egyéni stílus ismerete </a:t>
            </a:r>
            <a:r>
              <a:rPr lang="hu-HU" sz="2800"/>
              <a:t>: </a:t>
            </a:r>
            <a:endParaRPr/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hu-HU" sz="2800"/>
              <a:t>         a „szűkszavú” kevés dolgot ábrázol </a:t>
            </a:r>
            <a:endParaRPr/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hu-HU" sz="2800"/>
              <a:t>         a díszítő hajlamú  is kitölti a felületet.</a:t>
            </a:r>
            <a:endParaRPr/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sz="2800"/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lang="hu-HU" sz="2800"/>
              <a:t>Stabil jelképes tartalmú képi jelek  </a:t>
            </a:r>
            <a:r>
              <a:rPr lang="hu-HU" sz="2800"/>
              <a:t>- ismétlődő, az alkotó  mindig azonos módon értelmezett vizuális szimbólumai kulturális és egyéni sajátosságait tartalmazza</a:t>
            </a:r>
            <a:endParaRPr/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sz="2800"/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b="1" lang="hu-HU" sz="2800"/>
              <a:t>A rajz  látható jegyei társítva az alkotó életének eseményeihez.</a:t>
            </a:r>
            <a:endParaRPr/>
          </a:p>
          <a:p>
            <a:pPr indent="-165100" lvl="0" marL="3429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sz="28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b="1" lang="hu-HU"/>
              <a:t>c) Fejlődés-lélektani  elemzés</a:t>
            </a:r>
            <a:br>
              <a:rPr lang="hu-HU"/>
            </a:br>
            <a:endParaRPr/>
          </a:p>
        </p:txBody>
      </p:sp>
      <p:sp>
        <p:nvSpPr>
          <p:cNvPr id="157" name="Google Shape;157;p25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</a:pPr>
            <a:r>
              <a:rPr b="1" lang="hu-HU" sz="4000"/>
              <a:t>életkori szakaszra jellemző általános szintekkel való összehasonlító elemzés: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</a:pPr>
            <a:r>
              <a:rPr lang="hu-HU" sz="4000"/>
              <a:t>az átlaghoz  viszonyítva  magasabb, vagy alacsonyabb szintű a vizuális megjelenítés,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</a:pPr>
            <a:r>
              <a:rPr lang="hu-HU" sz="4000"/>
              <a:t>van-e  lemaradás, retardáció</a:t>
            </a:r>
            <a:endParaRPr/>
          </a:p>
          <a:p>
            <a: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6"/>
          <p:cNvSpPr txBox="1"/>
          <p:nvPr>
            <p:ph type="title"/>
          </p:nvPr>
        </p:nvSpPr>
        <p:spPr>
          <a:xfrm>
            <a:off x="457200" y="274638"/>
            <a:ext cx="8229600" cy="77809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</a:pPr>
            <a:br>
              <a:rPr b="1" lang="hu-HU" sz="4000"/>
            </a:br>
            <a:r>
              <a:rPr b="1" lang="hu-HU" sz="4000"/>
              <a:t>Családrajz</a:t>
            </a:r>
            <a:br>
              <a:rPr b="1" lang="hu-HU" sz="4000"/>
            </a:br>
            <a:br>
              <a:rPr b="1" lang="hu-HU" sz="4000"/>
            </a:br>
            <a:endParaRPr b="1" sz="4000"/>
          </a:p>
        </p:txBody>
      </p:sp>
      <p:sp>
        <p:nvSpPr>
          <p:cNvPr id="163" name="Google Shape;163;p26"/>
          <p:cNvSpPr txBox="1"/>
          <p:nvPr>
            <p:ph idx="1" type="body"/>
          </p:nvPr>
        </p:nvSpPr>
        <p:spPr>
          <a:xfrm>
            <a:off x="251520" y="1124744"/>
            <a:ext cx="8640960" cy="57332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hu-HU"/>
              <a:t>Emberi kapcsolatok kifejezésére utaló jelek</a:t>
            </a:r>
            <a:endParaRPr/>
          </a:p>
          <a:p>
            <a: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hu-HU"/>
              <a:t>A családrajzok elemzése fontos szerepet játszanak a gyermekek személyiségvizsgálatában.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hu-HU"/>
              <a:t>Információk</a:t>
            </a:r>
            <a:r>
              <a:rPr lang="hu-HU"/>
              <a:t>: a gyermek családban lévő helyzete,kapcsolatai,rejtett félelmei,szorongásai, érzelmi szükségletei, a család értékrendszere.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hu-HU"/>
              <a:t>Fontos,hogy kit hova helyez el,önmagát hova helyezi a sorrendben.</a:t>
            </a:r>
            <a:endParaRPr/>
          </a:p>
          <a:p>
            <a: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hu-HU"/>
              <a:t>Családrajz</a:t>
            </a:r>
            <a:endParaRPr/>
          </a:p>
        </p:txBody>
      </p:sp>
      <p:sp>
        <p:nvSpPr>
          <p:cNvPr id="169" name="Google Shape;169;p27"/>
          <p:cNvSpPr txBox="1"/>
          <p:nvPr>
            <p:ph idx="1" type="body"/>
          </p:nvPr>
        </p:nvSpPr>
        <p:spPr>
          <a:xfrm>
            <a:off x="457200" y="1600200"/>
            <a:ext cx="8229600" cy="50691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hu-HU"/>
              <a:t>Kutatások szerint:legértékesebb hely a bal felső sorok, a legértéktelenebb  a jobb alsó.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hu-HU"/>
              <a:t>A figurák két sorban elhelyezésénél  a felső sorban a többre értékelt családtagok láthatók.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hu-HU"/>
              <a:t>Jól értékelhető elem, hogy sajátmagát kihez rajzolja közel, vagy távol, felé,vagy hátat fordulva, kit emel ki mérettel, színnel aránnyal,kit rajzol kisebbre .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hu-HU"/>
              <a:t>Elvarázsolt családrajzok, kinetikus családrajzok(pl.: fa állatok)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hu-HU"/>
              <a:t>Családrajz</a:t>
            </a:r>
            <a:endParaRPr/>
          </a:p>
        </p:txBody>
      </p:sp>
      <p:sp>
        <p:nvSpPr>
          <p:cNvPr id="175" name="Google Shape;175;p28"/>
          <p:cNvSpPr txBox="1"/>
          <p:nvPr>
            <p:ph idx="1" type="body"/>
          </p:nvPr>
        </p:nvSpPr>
        <p:spPr>
          <a:xfrm>
            <a:off x="0" y="1340768"/>
            <a:ext cx="9144000" cy="47853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hu-HU"/>
              <a:t>Családrajz</a:t>
            </a:r>
            <a:r>
              <a:rPr lang="hu-HU"/>
              <a:t>nál a sorrend, a méret, az elhelyezés, a színek, az egymáshoz való távolság figyelendő. 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hu-HU"/>
              <a:t>A </a:t>
            </a:r>
            <a:r>
              <a:rPr b="1" lang="hu-HU"/>
              <a:t>hasonlóság jelzi az azonosulást </a:t>
            </a:r>
            <a:r>
              <a:rPr lang="hu-HU"/>
              <a:t>a hasonló családtaggal. 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hu-HU"/>
              <a:t>Az </a:t>
            </a:r>
            <a:r>
              <a:rPr b="1" lang="hu-HU"/>
              <a:t>érzelmileg legfontosabb személyt </a:t>
            </a:r>
            <a:r>
              <a:rPr lang="hu-HU"/>
              <a:t>elsőnek rajzolják, a legnagyobb a legdominánsabb, a közelség az érzelmi közelséget is jelzi. Kinek ki felé fordul a lábfeje, tekintete, kinek milyen az arckifejezése, kimozdulnak-e egymás felé a kezek, ez mind jelzés értékű.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29"/>
          <p:cNvSpPr txBox="1"/>
          <p:nvPr>
            <p:ph type="title"/>
          </p:nvPr>
        </p:nvSpPr>
        <p:spPr>
          <a:xfrm>
            <a:off x="457200" y="244475"/>
            <a:ext cx="8385175" cy="8223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b="0" lang="hu-HU" sz="4000"/>
              <a:t>Szimbólumok - emberrajzban</a:t>
            </a:r>
            <a:br>
              <a:rPr b="0" lang="hu-HU" sz="4000"/>
            </a:br>
            <a:endParaRPr b="0" sz="4000"/>
          </a:p>
        </p:txBody>
      </p:sp>
      <p:sp>
        <p:nvSpPr>
          <p:cNvPr id="181" name="Google Shape;181;p29"/>
          <p:cNvSpPr txBox="1"/>
          <p:nvPr>
            <p:ph idx="1" type="body"/>
          </p:nvPr>
        </p:nvSpPr>
        <p:spPr>
          <a:xfrm>
            <a:off x="381000" y="1219200"/>
            <a:ext cx="8534400" cy="525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hu-HU" sz="2400"/>
              <a:t>fogak: agresszió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hu-HU" sz="2400"/>
              <a:t>hegyes ujjak: agresszió, feszültség agresszív cselekvésben való levezetése (acting-out)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hu-HU" sz="2400"/>
              <a:t>karok: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hu-HU" sz="2400"/>
              <a:t>hosszú karok: saját magán: mások elutasítása, elzárkózás, más alakon: gyermeket elutasító személyt jelöli, két személy között: rivalizálás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hu-HU" sz="2400"/>
              <a:t>átfirkálás, satírozás: érzelmi problémák, testrészen: szimbolikus jelentéssel kapcsolatos szorongás, fixáció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hu-HU" sz="2400"/>
              <a:t>égnek álló haj: agresszió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hu-HU" sz="2400"/>
              <a:t>kezek, karok hiánya: tehetetlenség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hu-HU" sz="2400"/>
              <a:t>magasba tartott kezek: megkapaszkodási ösztön, valakibe kapaszkodás igénye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30"/>
          <p:cNvSpPr txBox="1"/>
          <p:nvPr>
            <p:ph type="title"/>
          </p:nvPr>
        </p:nvSpPr>
        <p:spPr>
          <a:xfrm>
            <a:off x="457200" y="244475"/>
            <a:ext cx="8385175" cy="593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br>
              <a:rPr b="1" lang="hu-HU" sz="4000"/>
            </a:br>
            <a:r>
              <a:rPr b="1" lang="hu-HU" sz="4000"/>
              <a:t>Családrajz</a:t>
            </a:r>
            <a:br>
              <a:rPr lang="hu-HU" sz="4000"/>
            </a:br>
            <a:endParaRPr sz="4000"/>
          </a:p>
        </p:txBody>
      </p:sp>
      <p:sp>
        <p:nvSpPr>
          <p:cNvPr id="187" name="Google Shape;187;p30"/>
          <p:cNvSpPr txBox="1"/>
          <p:nvPr>
            <p:ph idx="1" type="body"/>
          </p:nvPr>
        </p:nvSpPr>
        <p:spPr>
          <a:xfrm>
            <a:off x="304800" y="1143000"/>
            <a:ext cx="8686800" cy="571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hu-HU" sz="2400"/>
              <a:t>soktagú: jó iskolai előmenetel, pozitív énkép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hu-HU" sz="2400"/>
              <a:t>egymáshoz viszonyított magasság: szubjektív fontosság vagy pszichológiai hatás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hu-HU" sz="2400"/>
              <a:t>önmaga kicsi: kisebbrendűségi érzés, negatív énkép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hu-HU" sz="2400"/>
              <a:t>önmaga nagy: túlkompenzáció, agresszió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hu-HU" sz="2400"/>
              <a:t>két figura hasonló (ruha, irányok, arckifejezés, formai jellemzők): másik személy fontossága, vele való azonosulás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hu-HU" sz="2400"/>
              <a:t>saját alak fentebb: dominancia igénye, fokozott figyelem vágya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hu-HU" sz="2400"/>
              <a:t>más személy fentebb: adott személy dominanciája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hu-HU" sz="2400"/>
              <a:t>családtag kihagyása: emocionális problémák, letiltott agresszió (pl. újszülött testvér)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hu-HU" sz="2400"/>
              <a:t>saját alak kihagyása: kisebbrendűségi érzés, negatív énkép, perifériális családi pozíció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hu-HU" sz="2400"/>
              <a:t>nem természetes alakok (robot, állatias vonások): realitásvizsgálat gyengesége, esetleg pszichózis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31"/>
          <p:cNvSpPr txBox="1"/>
          <p:nvPr>
            <p:ph type="title"/>
          </p:nvPr>
        </p:nvSpPr>
        <p:spPr>
          <a:xfrm>
            <a:off x="457200" y="274638"/>
            <a:ext cx="8229600" cy="77809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b="1" lang="hu-HU" sz="3600"/>
              <a:t>A szimbólumok  megközelítése</a:t>
            </a:r>
            <a:endParaRPr sz="3600"/>
          </a:p>
        </p:txBody>
      </p:sp>
      <p:sp>
        <p:nvSpPr>
          <p:cNvPr id="193" name="Google Shape;193;p31"/>
          <p:cNvSpPr txBox="1"/>
          <p:nvPr>
            <p:ph idx="1" type="body"/>
          </p:nvPr>
        </p:nvSpPr>
        <p:spPr>
          <a:xfrm>
            <a:off x="457200" y="1268760"/>
            <a:ext cx="8229600" cy="55892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b="1" lang="hu-HU"/>
              <a:t>Formális szint:</a:t>
            </a:r>
            <a:r>
              <a:rPr lang="hu-HU"/>
              <a:t>az ábrázoló képesség fejlettsége,az alakok differenciált ábrázolása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b="1" lang="hu-HU"/>
              <a:t>Narratív szint: </a:t>
            </a:r>
            <a:r>
              <a:rPr lang="hu-HU"/>
              <a:t>tartalom és forma összefüggése - téma és a választott motívumok összhangja vagy  ellentéte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b="1" lang="hu-HU"/>
              <a:t>Mélylélektani szint:</a:t>
            </a:r>
            <a:r>
              <a:rPr lang="hu-HU"/>
              <a:t>a tartalom és az életélmények kapcsolatának feltárása</a:t>
            </a:r>
            <a:endParaRPr/>
          </a:p>
          <a:p>
            <a: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hu-HU"/>
              <a:t>Gyermekrajz, mint kommunikáció</a:t>
            </a:r>
            <a:endParaRPr/>
          </a:p>
        </p:txBody>
      </p:sp>
      <p:pic>
        <p:nvPicPr>
          <p:cNvPr descr="C:\Users\Karolina\Downloads\beolvasás0005.jpg" id="91" name="Google Shape;91;p14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99592" y="1774609"/>
            <a:ext cx="6552768" cy="475073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32"/>
          <p:cNvSpPr txBox="1"/>
          <p:nvPr>
            <p:ph type="title"/>
          </p:nvPr>
        </p:nvSpPr>
        <p:spPr>
          <a:xfrm>
            <a:off x="457200" y="274638"/>
            <a:ext cx="8229600" cy="63408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br>
              <a:rPr b="1" lang="hu-HU" sz="3600"/>
            </a:br>
            <a:r>
              <a:rPr b="1" lang="hu-HU" sz="3600"/>
              <a:t>Szimbólumképzés</a:t>
            </a:r>
            <a:br>
              <a:rPr lang="hu-HU" sz="3600"/>
            </a:br>
            <a:endParaRPr sz="3600"/>
          </a:p>
        </p:txBody>
      </p:sp>
      <p:sp>
        <p:nvSpPr>
          <p:cNvPr id="199" name="Google Shape;199;p32"/>
          <p:cNvSpPr txBox="1"/>
          <p:nvPr>
            <p:ph idx="1" type="body"/>
          </p:nvPr>
        </p:nvSpPr>
        <p:spPr>
          <a:xfrm>
            <a:off x="0" y="980728"/>
            <a:ext cx="8964488" cy="58772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hu-HU"/>
              <a:t>A szimbólumalkotás   10-12 évesek rajzi fejlődését különösen jellemzi.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hu-HU"/>
              <a:t>A </a:t>
            </a:r>
            <a:r>
              <a:rPr b="1" lang="hu-HU"/>
              <a:t>gyermekek képi szimbólumai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hu-HU"/>
              <a:t>Szín-szimbolika</a:t>
            </a:r>
            <a:r>
              <a:rPr lang="hu-HU"/>
              <a:t>: érzelmi állapot, szélsőséges esetben idegállapot kifejezése pl.:fekete szomorúság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hu-HU"/>
              <a:t>A telt, erős színek használata: </a:t>
            </a:r>
            <a:r>
              <a:rPr lang="hu-HU"/>
              <a:t>intenzív érzelmekre 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hu-HU"/>
              <a:t> </a:t>
            </a:r>
            <a:r>
              <a:rPr b="1" lang="hu-HU"/>
              <a:t>a halványabb színek </a:t>
            </a:r>
            <a:r>
              <a:rPr lang="hu-HU"/>
              <a:t>mindig finomabb, visszafogottabb érzelmi élet, lelki érzékenység 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hu-HU"/>
              <a:t>A választott színek jelzik, a gyermek temperamentumát </a:t>
            </a:r>
            <a:r>
              <a:rPr lang="hu-HU"/>
              <a:t>: mennyire intenzív módon fejezi ki az érzelmeit, mennyire érzékeny. </a:t>
            </a:r>
            <a:endParaRPr/>
          </a:p>
          <a:p>
            <a: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  <a:p>
            <a: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3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b="1" lang="hu-HU"/>
              <a:t>Szimbólumképzés</a:t>
            </a:r>
            <a:br>
              <a:rPr lang="hu-HU"/>
            </a:br>
            <a:endParaRPr/>
          </a:p>
        </p:txBody>
      </p:sp>
      <p:sp>
        <p:nvSpPr>
          <p:cNvPr id="205" name="Google Shape;205;p3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hu-HU"/>
              <a:t>Figyelemfelkeltő jel  a túl sok,  erőteljes, intenzív vörös szín: </a:t>
            </a:r>
            <a:r>
              <a:rPr lang="hu-HU"/>
              <a:t>indulatosságra, esetleg agresszív megnyilvánulásokra utalhat.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hu-HU"/>
              <a:t> 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hu-HU"/>
              <a:t>A </a:t>
            </a:r>
            <a:r>
              <a:rPr b="1" lang="hu-HU"/>
              <a:t>fekete szín túlzott</a:t>
            </a:r>
            <a:r>
              <a:rPr lang="hu-HU"/>
              <a:t>, erőteljes használata: szomorúságra, veszteségre utal.  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hu-HU"/>
              <a:t>Jelzése, hogy a gyermek nem tud valamit feldolgozni.</a:t>
            </a:r>
            <a:r>
              <a:rPr b="1" lang="hu-HU"/>
              <a:t> </a:t>
            </a:r>
            <a:endParaRPr/>
          </a:p>
          <a:p>
            <a: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  <a:p>
            <a: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34"/>
          <p:cNvSpPr txBox="1"/>
          <p:nvPr>
            <p:ph type="title"/>
          </p:nvPr>
        </p:nvSpPr>
        <p:spPr>
          <a:xfrm>
            <a:off x="457200" y="274638"/>
            <a:ext cx="8229600" cy="77809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br>
              <a:rPr b="1" lang="hu-HU"/>
            </a:br>
            <a:r>
              <a:rPr b="1" lang="hu-HU"/>
              <a:t>Szimbólumképzés</a:t>
            </a:r>
            <a:br>
              <a:rPr lang="hu-HU"/>
            </a:br>
            <a:endParaRPr/>
          </a:p>
        </p:txBody>
      </p:sp>
      <p:sp>
        <p:nvSpPr>
          <p:cNvPr id="211" name="Google Shape;211;p34"/>
          <p:cNvSpPr txBox="1"/>
          <p:nvPr>
            <p:ph idx="1" type="body"/>
          </p:nvPr>
        </p:nvSpPr>
        <p:spPr>
          <a:xfrm>
            <a:off x="457200" y="1196752"/>
            <a:ext cx="8229600" cy="532859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-15494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b="1" lang="hu-HU"/>
              <a:t>Mozgásábrázolás,</a:t>
            </a:r>
            <a:r>
              <a:rPr lang="hu-HU"/>
              <a:t>vagy hiánya: merev,statikus alakok akkor jelképesek,ha nem kapcsolódnak közvetlenül a témához 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b="1" lang="hu-HU"/>
              <a:t>a választott mozgásos séma jelenthet</a:t>
            </a:r>
            <a:r>
              <a:rPr lang="hu-HU"/>
              <a:t>:félelmet, gátoltságot, kitörni készülő indulatot, 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hu-HU"/>
              <a:t>      pl.: családrajzon a gyermekek és a szülők különböző irányokba szaladnak </a:t>
            </a:r>
            <a:endParaRPr/>
          </a:p>
          <a:p>
            <a:pPr indent="-15494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b="1" lang="hu-HU"/>
              <a:t>Alakok, események sorrendje, elhelyezése a kép terében, a kompozícióban</a:t>
            </a:r>
            <a:r>
              <a:rPr lang="hu-HU"/>
              <a:t>:kellemetlen alakok,élmények baloldalra, pozitívak a jobb oldalra kerülnek.</a:t>
            </a:r>
            <a:r>
              <a:rPr b="1" lang="hu-HU"/>
              <a:t> </a:t>
            </a:r>
            <a:endParaRPr/>
          </a:p>
          <a:p>
            <a:pPr indent="-15494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3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b="1" lang="hu-HU"/>
              <a:t>Szimbólumképzés</a:t>
            </a:r>
            <a:br>
              <a:rPr lang="hu-HU"/>
            </a:br>
            <a:endParaRPr/>
          </a:p>
        </p:txBody>
      </p:sp>
      <p:sp>
        <p:nvSpPr>
          <p:cNvPr id="217" name="Google Shape;217;p35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hu-HU"/>
              <a:t>Az elemek mérete:  </a:t>
            </a:r>
            <a:r>
              <a:rPr lang="hu-HU"/>
              <a:t>többnyire az önértékeléséről ad tájékoztatást. 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hu-HU"/>
              <a:t>A túl pici, keskeny ábrák</a:t>
            </a:r>
            <a:r>
              <a:rPr lang="hu-HU"/>
              <a:t>: a gátlásosabb, szorongóbb gyermek jellemzője, 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hu-HU"/>
              <a:t>A nagy ábrák:  </a:t>
            </a:r>
            <a:r>
              <a:rPr lang="hu-HU"/>
              <a:t>magabiztosabb, határozottabb jellem tükre  </a:t>
            </a:r>
            <a:endParaRPr/>
          </a:p>
          <a:p>
            <a: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36"/>
          <p:cNvSpPr txBox="1"/>
          <p:nvPr>
            <p:ph type="title"/>
          </p:nvPr>
        </p:nvSpPr>
        <p:spPr>
          <a:xfrm>
            <a:off x="457200" y="274638"/>
            <a:ext cx="8229600" cy="70609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br>
              <a:rPr b="1" i="1" lang="hu-HU"/>
            </a:br>
            <a:r>
              <a:rPr b="1" lang="hu-HU"/>
              <a:t>Jelképek</a:t>
            </a:r>
            <a:br>
              <a:rPr lang="hu-HU"/>
            </a:br>
            <a:endParaRPr/>
          </a:p>
        </p:txBody>
      </p:sp>
      <p:sp>
        <p:nvSpPr>
          <p:cNvPr id="223" name="Google Shape;223;p36"/>
          <p:cNvSpPr txBox="1"/>
          <p:nvPr>
            <p:ph idx="1" type="body"/>
          </p:nvPr>
        </p:nvSpPr>
        <p:spPr>
          <a:xfrm>
            <a:off x="457200" y="1124744"/>
            <a:ext cx="8229600" cy="50014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10000"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b="1" lang="hu-HU"/>
              <a:t>univerzális</a:t>
            </a:r>
            <a:r>
              <a:rPr lang="hu-HU"/>
              <a:t> (közös ősi jelképek pl.:kereszt, mandala)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b="1" lang="hu-HU"/>
              <a:t>kulturális</a:t>
            </a:r>
            <a:r>
              <a:rPr lang="hu-HU"/>
              <a:t>(pl.:vallás tartalmain alapul)  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b="1" lang="hu-HU"/>
              <a:t>egyén</a:t>
            </a:r>
            <a:r>
              <a:rPr lang="hu-HU"/>
              <a:t>i(saját élményen alapul)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b="1" lang="hu-HU"/>
              <a:t>Kisgyermekek leggyakoribb motívumai: </a:t>
            </a:r>
            <a:r>
              <a:rPr lang="hu-HU"/>
              <a:t>fa, ház emberalak 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b="1" lang="hu-HU"/>
              <a:t>Fontos</a:t>
            </a:r>
            <a:r>
              <a:rPr lang="hu-HU"/>
              <a:t>: a képi  szimbólumok önmagukban nem  értelmezhetők csak az alkotó vizuális nyelvének, valamint életeseményeinek ismeretében </a:t>
            </a:r>
            <a:endParaRPr/>
          </a:p>
          <a:p>
            <a:pPr indent="-15494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37"/>
          <p:cNvSpPr txBox="1"/>
          <p:nvPr>
            <p:ph type="title"/>
          </p:nvPr>
        </p:nvSpPr>
        <p:spPr>
          <a:xfrm>
            <a:off x="457200" y="274638"/>
            <a:ext cx="8229600" cy="70609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br>
              <a:rPr b="1" lang="hu-HU"/>
            </a:br>
            <a:r>
              <a:rPr b="1" lang="hu-HU"/>
              <a:t>Jelképek- fa</a:t>
            </a:r>
            <a:br>
              <a:rPr lang="hu-HU"/>
            </a:br>
            <a:endParaRPr/>
          </a:p>
        </p:txBody>
      </p:sp>
      <p:sp>
        <p:nvSpPr>
          <p:cNvPr id="229" name="Google Shape;229;p37"/>
          <p:cNvSpPr txBox="1"/>
          <p:nvPr>
            <p:ph idx="1" type="body"/>
          </p:nvPr>
        </p:nvSpPr>
        <p:spPr>
          <a:xfrm>
            <a:off x="457200" y="980728"/>
            <a:ext cx="8229600" cy="51454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10000"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b="1" lang="hu-HU"/>
              <a:t>Fa:</a:t>
            </a:r>
            <a:r>
              <a:rPr lang="hu-HU"/>
              <a:t> érzelmeket közvetít: vastag törzs erős kötődés személyhez, helyzethez, félelem  az elszakadástól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hu-HU"/>
              <a:t> egyenetlen,kinövéssekkel  tagolt fatörzs  zaklatottság, feldolgozatlan probléma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hu-HU"/>
              <a:t>  magasba törő ágak kötődési képtelenség, de túláradó energia is lehet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hu-HU"/>
              <a:t> finom vonalú,kidolgozott ágazat érzékeny lélek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hu-HU"/>
              <a:t> vízszintesen szétterülő korona gátlásos,felnőni képtelen személyiség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hu-HU"/>
              <a:t> a fa körül a földön csupasz letört ágak  a reménytelenség, szomorúság</a:t>
            </a:r>
            <a:endParaRPr/>
          </a:p>
          <a:p>
            <a:pPr indent="-15494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3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b="1" lang="hu-HU"/>
              <a:t>Jelképek-fa</a:t>
            </a:r>
            <a:br>
              <a:rPr lang="hu-HU"/>
            </a:br>
            <a:endParaRPr b="1"/>
          </a:p>
        </p:txBody>
      </p:sp>
      <p:sp>
        <p:nvSpPr>
          <p:cNvPr id="235" name="Google Shape;235;p38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hu-HU"/>
              <a:t>Fontos a vizuális nyelv életkori sajátosságainak ismerete is</a:t>
            </a:r>
            <a:r>
              <a:rPr lang="hu-HU"/>
              <a:t>: pl.: a talaj alatt megjelenített gyökérzet a tudott rajzolása (transzparencia) a 4-6 évesekre jellemző. </a:t>
            </a:r>
            <a:endParaRPr/>
          </a:p>
          <a:p>
            <a: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hu-HU"/>
              <a:t>Ugyanez később a stabilitás, biztonság iránti igény </a:t>
            </a:r>
            <a:endParaRPr/>
          </a:p>
          <a:p>
            <a: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3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b="1" lang="hu-HU"/>
              <a:t>Jelképek</a:t>
            </a:r>
            <a:br>
              <a:rPr lang="hu-HU"/>
            </a:br>
            <a:r>
              <a:rPr i="1" lang="hu-HU"/>
              <a:t>Ház,emberalak</a:t>
            </a:r>
            <a:endParaRPr/>
          </a:p>
        </p:txBody>
      </p:sp>
      <p:sp>
        <p:nvSpPr>
          <p:cNvPr id="241" name="Google Shape;241;p39"/>
          <p:cNvSpPr txBox="1"/>
          <p:nvPr>
            <p:ph idx="1" type="body"/>
          </p:nvPr>
        </p:nvSpPr>
        <p:spPr>
          <a:xfrm>
            <a:off x="457200" y="1600200"/>
            <a:ext cx="8229600" cy="499715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hu-HU"/>
              <a:t>Ház:</a:t>
            </a:r>
            <a:r>
              <a:rPr lang="hu-HU"/>
              <a:t> az ego, megnyilvánulása, de félelmet – bezárt ablakok ,ajtók, - lebegő ház bizonytalanság </a:t>
            </a:r>
            <a:endParaRPr/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hu-HU"/>
              <a:t>Emberalak</a:t>
            </a:r>
            <a:r>
              <a:rPr lang="hu-HU"/>
              <a:t>: a bántalmazott részt nem ábrázolják,  pl. szexuális erőszaknál gyakran csak a fejet, vagy a felsőtestet rajzolják.</a:t>
            </a:r>
            <a:endParaRPr/>
          </a:p>
          <a:p>
            <a: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  <a:p>
            <a: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  <a:p>
            <a: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  <a:p>
            <a: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40"/>
          <p:cNvSpPr txBox="1"/>
          <p:nvPr>
            <p:ph type="title"/>
          </p:nvPr>
        </p:nvSpPr>
        <p:spPr>
          <a:xfrm>
            <a:off x="457200" y="274638"/>
            <a:ext cx="8229600" cy="49006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b="1" lang="hu-HU"/>
              <a:t>Amire figyelni kell</a:t>
            </a:r>
            <a:endParaRPr/>
          </a:p>
        </p:txBody>
      </p:sp>
      <p:sp>
        <p:nvSpPr>
          <p:cNvPr id="247" name="Google Shape;247;p40"/>
          <p:cNvSpPr txBox="1"/>
          <p:nvPr>
            <p:ph idx="1" type="body"/>
          </p:nvPr>
        </p:nvSpPr>
        <p:spPr>
          <a:xfrm>
            <a:off x="457200" y="908720"/>
            <a:ext cx="8229600" cy="52174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hu-HU"/>
              <a:t>Minden gyermeknek egyéni színkészlete van. Amennyiben ettől eltér figyelni kell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hu-HU"/>
              <a:t> </a:t>
            </a:r>
            <a:r>
              <a:rPr b="1" lang="hu-HU"/>
              <a:t>Vonalvezetés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hu-HU"/>
              <a:t>Kemény, egyenes, határozott vonalak:  sokszor akaratosság, öntörvényűség.</a:t>
            </a:r>
            <a:r>
              <a:rPr b="1" lang="hu-HU"/>
              <a:t> 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hu-HU"/>
              <a:t>Laza, puha, gömbölyded vonalak:rugalmasabb személyiség</a:t>
            </a:r>
            <a:r>
              <a:rPr b="1" lang="hu-HU"/>
              <a:t>,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b="1" lang="hu-HU"/>
              <a:t>Erős színek, erős nyomás, határozott vonalvezetés</a:t>
            </a:r>
            <a:r>
              <a:rPr lang="hu-HU"/>
              <a:t>, ha a rajzoló erős irányító egyén, vagy csak felbosszantott rendes gyerek…</a:t>
            </a:r>
            <a:endParaRPr/>
          </a:p>
          <a:p>
            <a: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  <a:p>
            <a: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  <a:p>
            <a: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41"/>
          <p:cNvSpPr txBox="1"/>
          <p:nvPr>
            <p:ph type="title"/>
          </p:nvPr>
        </p:nvSpPr>
        <p:spPr>
          <a:xfrm>
            <a:off x="457200" y="0"/>
            <a:ext cx="8229600" cy="9087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br>
              <a:rPr b="1" lang="hu-HU"/>
            </a:br>
            <a:r>
              <a:rPr b="1" lang="hu-HU"/>
              <a:t>Amire figyelni kell</a:t>
            </a:r>
            <a:r>
              <a:rPr lang="hu-HU"/>
              <a:t>: </a:t>
            </a:r>
            <a:r>
              <a:rPr b="1" lang="hu-HU"/>
              <a:t>a színek szerepe</a:t>
            </a:r>
            <a:br>
              <a:rPr b="1" lang="hu-HU"/>
            </a:br>
            <a:endParaRPr/>
          </a:p>
        </p:txBody>
      </p:sp>
      <p:sp>
        <p:nvSpPr>
          <p:cNvPr id="253" name="Google Shape;253;p41"/>
          <p:cNvSpPr txBox="1"/>
          <p:nvPr>
            <p:ph idx="1" type="body"/>
          </p:nvPr>
        </p:nvSpPr>
        <p:spPr>
          <a:xfrm>
            <a:off x="0" y="764704"/>
            <a:ext cx="8686800" cy="57606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hu-HU"/>
              <a:t>A gyermekek alapvető személyiségük szerint kedvelnek bizonyos színeket, ami természetesen korszakonként változhat. De </a:t>
            </a:r>
            <a:r>
              <a:rPr b="1" lang="hu-HU"/>
              <a:t>a dominánsan használt színek nagyon sok alaptulajdonságra utalhatnak.</a:t>
            </a:r>
            <a:br>
              <a:rPr b="1" lang="hu-HU"/>
            </a:br>
            <a:br>
              <a:rPr lang="hu-HU"/>
            </a:br>
            <a:r>
              <a:rPr b="1" lang="hu-HU"/>
              <a:t>Vörös:</a:t>
            </a:r>
            <a:r>
              <a:rPr lang="hu-HU"/>
              <a:t>  magasfokú  aktivitás, önuralom, gyors és könnyű tanulás, alkalmazkodóképesség. A tűz, az energia, az érzelmek, a magabiztosság szimbóluma, de ha fehér lapon túl sok, az bizonytalanságra utal.</a:t>
            </a:r>
            <a:br>
              <a:rPr lang="hu-HU"/>
            </a:br>
            <a:br>
              <a:rPr lang="hu-HU"/>
            </a:br>
            <a:r>
              <a:rPr b="1" lang="hu-HU"/>
              <a:t>Pasztellszínek használata:</a:t>
            </a:r>
            <a:r>
              <a:rPr lang="hu-HU"/>
              <a:t> a kék, szürkéskék, drapp, fakózöld, szürke  befolyásolhatóságot, fáradtságot, pesszimizmust, érzékenységet jelez, a rózsaszín az érzékenység, fiatalság, támaszkeresés színe.</a:t>
            </a:r>
            <a:br>
              <a:rPr lang="hu-HU"/>
            </a:br>
            <a:r>
              <a:rPr lang="hu-HU"/>
              <a:t> 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b="1" lang="hu-HU"/>
              <a:t>A rajz üzenet</a:t>
            </a:r>
            <a:br>
              <a:rPr lang="hu-HU"/>
            </a:br>
            <a:endParaRPr/>
          </a:p>
        </p:txBody>
      </p:sp>
      <p:sp>
        <p:nvSpPr>
          <p:cNvPr id="97" name="Google Shape;97;p15"/>
          <p:cNvSpPr txBox="1"/>
          <p:nvPr>
            <p:ph idx="1" type="body"/>
          </p:nvPr>
        </p:nvSpPr>
        <p:spPr>
          <a:xfrm>
            <a:off x="0" y="1196752"/>
            <a:ext cx="9144000" cy="532859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hu-HU" sz="3600"/>
              <a:t>verbális üzenet: a választott téma, </a:t>
            </a:r>
            <a:endParaRPr/>
          </a:p>
          <a:p>
            <a:pPr indent="-342900" lvl="0" marL="34290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hu-HU" sz="3600"/>
              <a:t>non-verbális: a kidolgozás módja, technikája, kompozíciója.  </a:t>
            </a:r>
            <a:endParaRPr/>
          </a:p>
          <a:p>
            <a:pPr indent="-342900" lvl="0" marL="34290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hu-HU" sz="3600"/>
              <a:t>A rajz grafikus gesztus és gondolati szintézis. </a:t>
            </a:r>
            <a:r>
              <a:rPr b="1" lang="hu-HU" sz="3600"/>
              <a:t>Az üzenetek megfejtése elősegíti, hogy alkotója és  környezete  jobban értsék egymást.</a:t>
            </a:r>
            <a:endParaRPr sz="3600"/>
          </a:p>
          <a:p>
            <a: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4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b="1" lang="hu-HU"/>
              <a:t>Amire figyelni kell</a:t>
            </a:r>
            <a:r>
              <a:rPr lang="hu-HU"/>
              <a:t>: </a:t>
            </a:r>
            <a:r>
              <a:rPr b="1" lang="hu-HU"/>
              <a:t>a színek szerepe</a:t>
            </a:r>
            <a:br>
              <a:rPr b="1" lang="hu-HU"/>
            </a:br>
            <a:endParaRPr/>
          </a:p>
        </p:txBody>
      </p:sp>
      <p:sp>
        <p:nvSpPr>
          <p:cNvPr id="259" name="Google Shape;259;p42"/>
          <p:cNvSpPr txBox="1"/>
          <p:nvPr>
            <p:ph idx="1" type="body"/>
          </p:nvPr>
        </p:nvSpPr>
        <p:spPr>
          <a:xfrm>
            <a:off x="251520" y="1124744"/>
            <a:ext cx="8712968" cy="547260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10000"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b="1" lang="hu-HU"/>
              <a:t>Tiszta, élénk színek</a:t>
            </a:r>
            <a:r>
              <a:rPr lang="hu-HU"/>
              <a:t> - kék, zöld, barna: önállóság, nyugalom, összpontosítás, türelem, meggondoltság.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br>
              <a:rPr lang="hu-HU"/>
            </a:br>
            <a:r>
              <a:rPr lang="hu-HU"/>
              <a:t>A </a:t>
            </a:r>
            <a:r>
              <a:rPr b="1" lang="hu-HU"/>
              <a:t>kék </a:t>
            </a:r>
            <a:r>
              <a:rPr lang="hu-HU"/>
              <a:t>a nyugalom, a béke, a hűség, a részvét, a szeretet szimbóluma, de az erőteljes indigókék a zsarnokság jele is lehet. </a:t>
            </a:r>
            <a:endParaRPr/>
          </a:p>
          <a:p>
            <a:pPr indent="-15494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hu-HU"/>
              <a:t>A </a:t>
            </a:r>
            <a:r>
              <a:rPr b="1" lang="hu-HU"/>
              <a:t>zöld </a:t>
            </a:r>
            <a:r>
              <a:rPr lang="hu-HU"/>
              <a:t>a személyiség érettségére, mások védelmezésére, a harmóniára utal, a </a:t>
            </a:r>
            <a:r>
              <a:rPr b="1" lang="hu-HU"/>
              <a:t>barna</a:t>
            </a:r>
            <a:r>
              <a:rPr lang="hu-HU"/>
              <a:t> pedig a józan megbízhatóság, az elfojtott, lekötött energiák jelképe.</a:t>
            </a:r>
            <a:br>
              <a:rPr lang="hu-HU"/>
            </a:br>
            <a:endParaRPr/>
          </a:p>
          <a:p>
            <a:pPr indent="-15494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43"/>
          <p:cNvSpPr txBox="1"/>
          <p:nvPr>
            <p:ph idx="1" type="body"/>
          </p:nvPr>
        </p:nvSpPr>
        <p:spPr>
          <a:xfrm>
            <a:off x="467544" y="908720"/>
            <a:ext cx="8229600" cy="56494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br>
              <a:rPr lang="hu-HU"/>
            </a:br>
            <a:r>
              <a:rPr b="1" lang="hu-HU"/>
              <a:t>Élénk sárga, vörössel, narancssárgával:</a:t>
            </a:r>
            <a:r>
              <a:rPr lang="hu-HU"/>
              <a:t> feltűnő viselkedés, türelmetlenség, keményfejűség, heves reakciók, támadó, kitartó, gyorsan tanuló, rosszul alkalmazkodó. A fény, a melegség, a tudat, a tudatosság, az önállósulás jele is lehet, a narancs boldogságot jelent.</a:t>
            </a:r>
            <a:br>
              <a:rPr lang="hu-HU"/>
            </a:br>
            <a:br>
              <a:rPr lang="hu-HU"/>
            </a:br>
            <a:r>
              <a:rPr b="1" lang="hu-HU"/>
              <a:t>A fekete</a:t>
            </a:r>
            <a:r>
              <a:rPr lang="hu-HU"/>
              <a:t> a szomorúság, komorság színe, vörössel, narancssárgával kombinálva az "ismeretlen? vonzerejére utal.</a:t>
            </a:r>
            <a:endParaRPr/>
          </a:p>
          <a:p>
            <a: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</p:txBody>
      </p:sp>
      <p:sp>
        <p:nvSpPr>
          <p:cNvPr id="265" name="Google Shape;265;p43"/>
          <p:cNvSpPr txBox="1"/>
          <p:nvPr>
            <p:ph type="title"/>
          </p:nvPr>
        </p:nvSpPr>
        <p:spPr>
          <a:xfrm>
            <a:off x="457200" y="0"/>
            <a:ext cx="8229600" cy="98072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br>
              <a:rPr b="1" lang="hu-HU"/>
            </a:br>
            <a:r>
              <a:rPr b="1" lang="hu-HU"/>
              <a:t>Amire figyelni kell: a színek szerepe</a:t>
            </a:r>
            <a:br>
              <a:rPr b="1" lang="hu-HU"/>
            </a:br>
            <a:endParaRPr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9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44"/>
          <p:cNvSpPr txBox="1"/>
          <p:nvPr>
            <p:ph idx="1" type="body"/>
          </p:nvPr>
        </p:nvSpPr>
        <p:spPr>
          <a:xfrm>
            <a:off x="457200" y="1196752"/>
            <a:ext cx="8229600" cy="56612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77500" lnSpcReduction="20000"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b="1" lang="hu-HU" sz="3600"/>
              <a:t>Apró formák, kis méretek, sovány alakok </a:t>
            </a:r>
            <a:r>
              <a:rPr lang="hu-HU" sz="3600"/>
              <a:t>szorongásra utalnak.</a:t>
            </a:r>
            <a:endParaRPr/>
          </a:p>
          <a:p>
            <a:pPr indent="-342900" lvl="0" marL="342900" rtl="0" algn="l">
              <a:spcBef>
                <a:spcPts val="558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b="1" lang="hu-HU" sz="3600"/>
              <a:t>Felemelt kezek </a:t>
            </a:r>
            <a:r>
              <a:rPr lang="hu-HU" sz="3600"/>
              <a:t>segítségkérés, fohász egy erősebbhez.</a:t>
            </a:r>
            <a:endParaRPr/>
          </a:p>
          <a:p>
            <a:pPr indent="-342900" lvl="0" marL="342900" rtl="0" algn="l">
              <a:spcBef>
                <a:spcPts val="558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hu-HU" sz="3600"/>
              <a:t> </a:t>
            </a:r>
            <a:r>
              <a:rPr b="1" lang="hu-HU" sz="3600"/>
              <a:t>Egymáshoz közeli formák</a:t>
            </a:r>
            <a:r>
              <a:rPr lang="hu-HU" sz="3600"/>
              <a:t>: társas kapcsolatok közelsége.</a:t>
            </a:r>
            <a:endParaRPr/>
          </a:p>
          <a:p>
            <a:pPr indent="-342900" lvl="0" marL="342900" rtl="0" algn="l">
              <a:spcBef>
                <a:spcPts val="558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hu-HU" sz="3600"/>
              <a:t>• </a:t>
            </a:r>
            <a:r>
              <a:rPr b="1" lang="hu-HU" sz="3600"/>
              <a:t>Nagy hézagok, sok üres hely</a:t>
            </a:r>
            <a:r>
              <a:rPr lang="hu-HU" sz="3600"/>
              <a:t>: távolságtartás, magány, egyedüllét mutatója.</a:t>
            </a:r>
            <a:endParaRPr/>
          </a:p>
          <a:p>
            <a:pPr indent="-342900" lvl="0" marL="342900" rtl="0" algn="l">
              <a:spcBef>
                <a:spcPts val="558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hu-HU" sz="3600"/>
              <a:t>• </a:t>
            </a:r>
            <a:r>
              <a:rPr b="1" lang="hu-HU" sz="3600"/>
              <a:t>Áthúzott, átfirkált rajz, gyűrés, tépés </a:t>
            </a:r>
            <a:r>
              <a:rPr lang="hu-HU" sz="3600"/>
              <a:t>esetén negatív énkép lehet a háttérben, az illető elégedetlen alkotásával, magával.</a:t>
            </a:r>
            <a:endParaRPr/>
          </a:p>
          <a:p>
            <a:pPr indent="-342900" lvl="0" marL="342900" rtl="0" algn="l">
              <a:spcBef>
                <a:spcPts val="558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hu-HU" sz="3600"/>
              <a:t>• </a:t>
            </a:r>
            <a:r>
              <a:rPr b="1" lang="hu-HU" sz="3600"/>
              <a:t>Nagy fogak, karmok, vicsorgó mosoly, görbe, hegyes végződések</a:t>
            </a:r>
            <a:r>
              <a:rPr lang="hu-HU" sz="3600"/>
              <a:t>, </a:t>
            </a:r>
            <a:r>
              <a:rPr b="1" lang="hu-HU" sz="3600"/>
              <a:t>erős nyomás, merev vonalak</a:t>
            </a:r>
            <a:r>
              <a:rPr lang="hu-HU" sz="3600"/>
              <a:t>: agresszióra utaló jegyek.</a:t>
            </a:r>
            <a:endParaRPr/>
          </a:p>
          <a:p>
            <a:pPr indent="-185420" lvl="0" marL="342900" rtl="0" algn="l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  <p:sp>
        <p:nvSpPr>
          <p:cNvPr id="271" name="Google Shape;271;p44"/>
          <p:cNvSpPr txBox="1"/>
          <p:nvPr>
            <p:ph type="title"/>
          </p:nvPr>
        </p:nvSpPr>
        <p:spPr>
          <a:xfrm>
            <a:off x="457200" y="274638"/>
            <a:ext cx="8229600" cy="70609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br>
              <a:rPr b="1" lang="hu-HU"/>
            </a:br>
            <a:r>
              <a:rPr b="1" lang="hu-HU"/>
              <a:t>Amire figyelni kell</a:t>
            </a:r>
            <a:br>
              <a:rPr b="1" lang="hu-HU"/>
            </a:br>
            <a:endParaRPr b="1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5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45"/>
          <p:cNvSpPr txBox="1"/>
          <p:nvPr>
            <p:ph type="title"/>
          </p:nvPr>
        </p:nvSpPr>
        <p:spPr>
          <a:xfrm>
            <a:off x="457200" y="274638"/>
            <a:ext cx="8229600" cy="63408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br>
              <a:rPr lang="hu-HU"/>
            </a:br>
            <a:r>
              <a:rPr b="1" lang="hu-HU"/>
              <a:t>Amire figyelni kell</a:t>
            </a:r>
            <a:br>
              <a:rPr b="1" lang="hu-HU"/>
            </a:br>
            <a:endParaRPr b="1"/>
          </a:p>
        </p:txBody>
      </p:sp>
      <p:sp>
        <p:nvSpPr>
          <p:cNvPr id="277" name="Google Shape;277;p45"/>
          <p:cNvSpPr txBox="1"/>
          <p:nvPr>
            <p:ph idx="1" type="body"/>
          </p:nvPr>
        </p:nvSpPr>
        <p:spPr>
          <a:xfrm>
            <a:off x="457200" y="1196752"/>
            <a:ext cx="8229600" cy="492941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hu-HU"/>
              <a:t>Pálcika emberek, hátsó ajtó a házon, dühös arc, zárt lábak, testhez simuló karok:</a:t>
            </a:r>
            <a:r>
              <a:rPr lang="hu-HU"/>
              <a:t> védekezés, ellenállás, gyanakvás jelei.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hu-HU"/>
              <a:t> </a:t>
            </a:r>
            <a:r>
              <a:rPr b="1" lang="hu-HU"/>
              <a:t>Befejezetlen rajzok</a:t>
            </a:r>
            <a:r>
              <a:rPr lang="hu-HU"/>
              <a:t>nál szorongás, érzelmi labilitás alkalmazkodási zavar, alacsony önértékelés állhat a háttérben.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hu-HU"/>
              <a:t>Emberábrázolásnál </a:t>
            </a:r>
            <a:r>
              <a:rPr lang="hu-HU"/>
              <a:t>egy ember esetén a rajzoló saját magát jeleníti meg. 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hu-HU"/>
              <a:t>Érdemes figyelni arra, ha valaki rendszeresen nem a saját nemét rajzolja.</a:t>
            </a:r>
            <a:endParaRPr/>
          </a:p>
          <a:p>
            <a: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6"/>
          <p:cNvSpPr txBox="1"/>
          <p:nvPr>
            <p:ph type="title"/>
          </p:nvPr>
        </p:nvSpPr>
        <p:spPr>
          <a:xfrm>
            <a:off x="457200" y="0"/>
            <a:ext cx="8229600" cy="98072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</a:pPr>
            <a:r>
              <a:rPr b="1" lang="hu-HU" sz="4000"/>
              <a:t>Gyermekrajzok információi</a:t>
            </a:r>
            <a:endParaRPr/>
          </a:p>
        </p:txBody>
      </p:sp>
      <p:sp>
        <p:nvSpPr>
          <p:cNvPr id="103" name="Google Shape;103;p16"/>
          <p:cNvSpPr txBox="1"/>
          <p:nvPr>
            <p:ph idx="1" type="body"/>
          </p:nvPr>
        </p:nvSpPr>
        <p:spPr>
          <a:xfrm>
            <a:off x="251520" y="908720"/>
            <a:ext cx="8640960" cy="59492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hu-HU"/>
              <a:t>A gyermekrajzok fontos információt adnak rejtett problémák feltárásához: Pl..bántalmazás, szorongás 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hu-HU"/>
              <a:t> </a:t>
            </a:r>
            <a:r>
              <a:rPr b="1" i="1" lang="hu-HU"/>
              <a:t>Fontos: </a:t>
            </a:r>
            <a:r>
              <a:rPr b="1" i="1" lang="hu-HU">
                <a:solidFill>
                  <a:srgbClr val="FF0000"/>
                </a:solidFill>
              </a:rPr>
              <a:t>egy rajz nem rajz</a:t>
            </a:r>
            <a:endParaRPr>
              <a:solidFill>
                <a:srgbClr val="FF0000"/>
              </a:solidFill>
            </a:endParaRPr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hu-HU"/>
              <a:t>időrendi sorrendben készült, több gyermekalkotás elemzése 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hu-HU"/>
              <a:t>háttér feltárása (szociokulturális,esetleges betegség )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hu-HU"/>
              <a:t>szabad rajzok spontánok, ezért pszichológiailag jelentősebbek, mint az irányított, vagy tematikus rajzok</a:t>
            </a:r>
            <a:endParaRPr/>
          </a:p>
          <a:p>
            <a: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7"/>
          <p:cNvSpPr txBox="1"/>
          <p:nvPr>
            <p:ph type="title"/>
          </p:nvPr>
        </p:nvSpPr>
        <p:spPr>
          <a:xfrm>
            <a:off x="457200" y="274638"/>
            <a:ext cx="8229600" cy="77809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hu-HU"/>
              <a:t>Gyermekrajzok információi</a:t>
            </a:r>
            <a:endParaRPr/>
          </a:p>
        </p:txBody>
      </p:sp>
      <p:sp>
        <p:nvSpPr>
          <p:cNvPr id="109" name="Google Shape;109;p1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hu-HU"/>
              <a:t>a gyermekalkotást mindig egységében, egészében érdemes értelmezni, nem csak részleteiben</a:t>
            </a:r>
            <a:endParaRPr/>
          </a:p>
          <a:p>
            <a: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hu-HU"/>
              <a:t>színhasználat személyiségvizsgálat szempontjából jelentős: a gyermekek részére gazdag színválaszték felajánlása szükséges </a:t>
            </a:r>
            <a:endParaRPr/>
          </a:p>
          <a:p>
            <a: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8"/>
          <p:cNvSpPr txBox="1"/>
          <p:nvPr>
            <p:ph type="title"/>
          </p:nvPr>
        </p:nvSpPr>
        <p:spPr>
          <a:xfrm>
            <a:off x="457200" y="0"/>
            <a:ext cx="8229600" cy="10527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br>
              <a:rPr b="1" lang="hu-HU"/>
            </a:br>
            <a:r>
              <a:rPr b="1" lang="hu-HU" sz="4000"/>
              <a:t> Gyermekmunkák elemzése, értelmezése</a:t>
            </a:r>
            <a:br>
              <a:rPr lang="hu-HU"/>
            </a:br>
            <a:endParaRPr/>
          </a:p>
        </p:txBody>
      </p:sp>
      <p:sp>
        <p:nvSpPr>
          <p:cNvPr id="115" name="Google Shape;115;p18"/>
          <p:cNvSpPr txBox="1"/>
          <p:nvPr>
            <p:ph idx="1" type="body"/>
          </p:nvPr>
        </p:nvSpPr>
        <p:spPr>
          <a:xfrm>
            <a:off x="323528" y="1268760"/>
            <a:ext cx="8568952" cy="55892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10000"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hu-HU"/>
              <a:t>A rajzban megnyilvánul a gyermek </a:t>
            </a:r>
            <a:r>
              <a:rPr b="1" i="1" lang="hu-HU"/>
              <a:t>akarati – érzelmi élete, az önmagáról alkotott képe, közösségi igénye, viszonyulásai, késztetései.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hu-HU"/>
              <a:t>A gyermekalkotások értelmezése,  „megfejtése” </a:t>
            </a:r>
            <a:r>
              <a:rPr b="1" i="1" lang="hu-HU"/>
              <a:t>rajzpedagógiai </a:t>
            </a:r>
            <a:r>
              <a:rPr lang="hu-HU"/>
              <a:t>és </a:t>
            </a:r>
            <a:r>
              <a:rPr b="1" i="1" lang="hu-HU"/>
              <a:t>pszichiátriai</a:t>
            </a:r>
            <a:r>
              <a:rPr lang="hu-HU"/>
              <a:t> együttes megközelítéssel lehetséges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b="1" lang="hu-HU"/>
              <a:t>Jó, ha látjuk a rajzolás folyamatát, körülményeit, mert </a:t>
            </a:r>
            <a:r>
              <a:rPr lang="hu-HU"/>
              <a:t>háttér-információ nélkül téves megállapítások születhetnek. 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hu-HU"/>
              <a:t>Fontos </a:t>
            </a:r>
            <a:r>
              <a:rPr b="1" lang="hu-HU"/>
              <a:t>minél több rajzot időrendi sorrendben ismerni </a:t>
            </a:r>
            <a:r>
              <a:rPr lang="hu-HU"/>
              <a:t>a</a:t>
            </a:r>
            <a:r>
              <a:rPr b="1" lang="hu-HU"/>
              <a:t> </a:t>
            </a:r>
            <a:r>
              <a:rPr lang="hu-HU"/>
              <a:t>biztosabb és komplexebb véleményformáláshoz.</a:t>
            </a:r>
            <a:endParaRPr/>
          </a:p>
          <a:p>
            <a:pPr indent="-15494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  <a:p>
            <a:pPr indent="-15494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9"/>
          <p:cNvSpPr txBox="1"/>
          <p:nvPr>
            <p:ph type="title"/>
          </p:nvPr>
        </p:nvSpPr>
        <p:spPr>
          <a:xfrm>
            <a:off x="467544" y="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br>
              <a:rPr lang="hu-HU"/>
            </a:br>
            <a:r>
              <a:rPr b="1" lang="hu-HU"/>
              <a:t>Leggyakoribb elemzési szempontok</a:t>
            </a:r>
            <a:br>
              <a:rPr b="1" lang="hu-HU"/>
            </a:br>
            <a:endParaRPr b="1"/>
          </a:p>
        </p:txBody>
      </p:sp>
      <p:sp>
        <p:nvSpPr>
          <p:cNvPr id="121" name="Google Shape;121;p19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742950" lvl="0" marL="7429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AutoNum type="alphaLcParenR"/>
            </a:pPr>
            <a:r>
              <a:rPr b="1" lang="hu-HU" sz="4000"/>
              <a:t>Tartalmi</a:t>
            </a:r>
            <a:endParaRPr/>
          </a:p>
          <a:p>
            <a:pPr indent="-488950" lvl="0" marL="74295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b="1" sz="4000"/>
          </a:p>
          <a:p>
            <a:pPr indent="0" lvl="0" marL="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b="1" lang="hu-HU" sz="4000"/>
              <a:t>b)    Formai </a:t>
            </a:r>
            <a:endParaRPr/>
          </a:p>
          <a:p>
            <a:pPr indent="-88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b="1" sz="4000"/>
          </a:p>
          <a:p>
            <a:pPr indent="0" lvl="0" marL="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b="1" sz="4000"/>
          </a:p>
          <a:p>
            <a:pPr indent="0" lvl="0" marL="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b="1" lang="hu-HU" sz="4000"/>
              <a:t>c)Fejlődés-lélektani</a:t>
            </a:r>
            <a:endParaRPr/>
          </a:p>
          <a:p>
            <a:pPr indent="-88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0"/>
          <p:cNvSpPr txBox="1"/>
          <p:nvPr>
            <p:ph type="title"/>
          </p:nvPr>
        </p:nvSpPr>
        <p:spPr>
          <a:xfrm>
            <a:off x="457200" y="0"/>
            <a:ext cx="8229600" cy="8367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</a:pPr>
            <a:br>
              <a:rPr b="1" lang="hu-HU" sz="4000"/>
            </a:br>
            <a:r>
              <a:rPr b="1" lang="hu-HU" sz="4000"/>
              <a:t>a)Tartalmi elemzés</a:t>
            </a:r>
            <a:br>
              <a:rPr lang="hu-HU" sz="4000"/>
            </a:br>
            <a:endParaRPr sz="4000"/>
          </a:p>
        </p:txBody>
      </p:sp>
      <p:sp>
        <p:nvSpPr>
          <p:cNvPr id="127" name="Google Shape;127;p20"/>
          <p:cNvSpPr txBox="1"/>
          <p:nvPr>
            <p:ph idx="1" type="body"/>
          </p:nvPr>
        </p:nvSpPr>
        <p:spPr>
          <a:xfrm>
            <a:off x="0" y="764704"/>
            <a:ext cx="9144000" cy="60932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10000"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hu-HU" sz="3800"/>
              <a:t> </a:t>
            </a:r>
            <a:r>
              <a:rPr b="1" lang="hu-HU" sz="3800"/>
              <a:t>tartalom forma egysége:harmonikus </a:t>
            </a:r>
            <a:r>
              <a:rPr lang="hu-HU" sz="3800"/>
              <a:t>vagy nem ,a forma összhangban van-e a témával</a:t>
            </a:r>
            <a:endParaRPr/>
          </a:p>
          <a:p>
            <a:pPr indent="-342900" lvl="0" marL="342900" rtl="0" algn="l">
              <a:spcBef>
                <a:spcPts val="703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hu-HU" sz="3800"/>
              <a:t> </a:t>
            </a:r>
            <a:r>
              <a:rPr b="1" lang="hu-HU" sz="3800"/>
              <a:t>élmények, élménymaradványok    kifejezésének, közlésének szintje</a:t>
            </a:r>
            <a:r>
              <a:rPr lang="hu-HU" sz="3800"/>
              <a:t>: a pozitív-negatív  élményeket milyen szinten képes vizuálisan megfogalmazni   </a:t>
            </a:r>
            <a:endParaRPr/>
          </a:p>
          <a:p>
            <a:pPr indent="-342900" lvl="0" marL="342900" rtl="0" algn="l">
              <a:spcBef>
                <a:spcPts val="703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hu-HU" sz="3800"/>
              <a:t> </a:t>
            </a:r>
            <a:r>
              <a:rPr b="1" lang="hu-HU" sz="3800"/>
              <a:t>érzelmek megjelenítése a téma feldolgozása során:</a:t>
            </a:r>
            <a:r>
              <a:rPr lang="hu-HU" sz="3800"/>
              <a:t>színnel, formával</a:t>
            </a:r>
            <a:endParaRPr/>
          </a:p>
          <a:p>
            <a:pPr indent="-342900" lvl="0" marL="342900" rtl="0" algn="l">
              <a:spcBef>
                <a:spcPts val="703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hu-HU" sz="3800"/>
              <a:t> </a:t>
            </a:r>
            <a:r>
              <a:rPr b="1" lang="hu-HU" sz="3800"/>
              <a:t>képzelet tükröződése</a:t>
            </a:r>
            <a:r>
              <a:rPr lang="hu-HU" sz="3800"/>
              <a:t>: gazdag,vagy szegény képzeletvilág  jelenik meg</a:t>
            </a:r>
            <a:endParaRPr/>
          </a:p>
          <a:p>
            <a:pPr indent="-342900" lvl="0" marL="342900" rtl="0" algn="l">
              <a:spcBef>
                <a:spcPts val="703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hu-HU" sz="3800"/>
              <a:t> </a:t>
            </a:r>
            <a:r>
              <a:rPr b="1" lang="hu-HU" sz="3800"/>
              <a:t>vizuális képzetek fejlettsége</a:t>
            </a:r>
            <a:endParaRPr/>
          </a:p>
          <a:p>
            <a:pPr indent="-119697" lvl="0" marL="342900" rtl="0" algn="l">
              <a:spcBef>
                <a:spcPts val="703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sz="3800"/>
          </a:p>
          <a:p>
            <a:pPr indent="-15494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1"/>
          <p:cNvSpPr txBox="1"/>
          <p:nvPr>
            <p:ph type="title"/>
          </p:nvPr>
        </p:nvSpPr>
        <p:spPr>
          <a:xfrm>
            <a:off x="457200" y="0"/>
            <a:ext cx="8229600" cy="10527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b="1" lang="hu-HU"/>
              <a:t>a)Tartalmi elemzés</a:t>
            </a:r>
            <a:br>
              <a:rPr lang="hu-HU"/>
            </a:br>
            <a:endParaRPr/>
          </a:p>
        </p:txBody>
      </p:sp>
      <p:sp>
        <p:nvSpPr>
          <p:cNvPr id="133" name="Google Shape;133;p21"/>
          <p:cNvSpPr txBox="1"/>
          <p:nvPr>
            <p:ph idx="1" type="body"/>
          </p:nvPr>
        </p:nvSpPr>
        <p:spPr>
          <a:xfrm>
            <a:off x="457200" y="908720"/>
            <a:ext cx="8229600" cy="56886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b="1" lang="hu-HU" sz="3600"/>
              <a:t>ismeretek,tapasztalatok</a:t>
            </a:r>
            <a:r>
              <a:rPr lang="hu-HU" sz="3600"/>
              <a:t>:életkori sajtosságtól elvárható szinten önállóan vagy rávezetéssel   jelenik meg, ismeretei alapján mi a jellemző, mi a fontos </a:t>
            </a:r>
            <a:endParaRPr/>
          </a:p>
          <a:p>
            <a:pPr indent="-342900" lvl="0" marL="34290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hu-HU" sz="3600"/>
              <a:t> </a:t>
            </a:r>
            <a:r>
              <a:rPr b="1" lang="hu-HU" sz="3600"/>
              <a:t>vágyak megfogalmazása:</a:t>
            </a:r>
            <a:r>
              <a:rPr lang="hu-HU" sz="3600"/>
              <a:t>direkt módon, vagy utalásokkal (szimbólumok)</a:t>
            </a:r>
            <a:endParaRPr/>
          </a:p>
          <a:p>
            <a:pPr indent="-342900" lvl="0" marL="34290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hu-HU" sz="3600"/>
              <a:t> </a:t>
            </a:r>
            <a:r>
              <a:rPr b="1" lang="hu-HU" sz="3600"/>
              <a:t>konfliktusok, sérelmek, személyiséget ért negatív hatások miként jelennek meg</a:t>
            </a:r>
            <a:r>
              <a:rPr lang="hu-HU" sz="3600"/>
              <a:t>:direkt,   indirekt: szimbólum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-téma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